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51"/>
  </p:handoutMasterIdLst>
  <p:sldIdLst>
    <p:sldId id="430" r:id="rId3"/>
    <p:sldId id="500" r:id="rId4"/>
    <p:sldId id="522" r:id="rId5"/>
    <p:sldId id="521" r:id="rId6"/>
    <p:sldId id="524" r:id="rId7"/>
    <p:sldId id="525" r:id="rId8"/>
    <p:sldId id="526" r:id="rId10"/>
    <p:sldId id="529" r:id="rId11"/>
    <p:sldId id="527" r:id="rId12"/>
    <p:sldId id="528" r:id="rId13"/>
    <p:sldId id="564" r:id="rId14"/>
    <p:sldId id="551" r:id="rId15"/>
    <p:sldId id="554" r:id="rId16"/>
    <p:sldId id="566" r:id="rId17"/>
    <p:sldId id="553" r:id="rId18"/>
    <p:sldId id="567" r:id="rId19"/>
    <p:sldId id="568" r:id="rId20"/>
    <p:sldId id="552" r:id="rId21"/>
    <p:sldId id="549" r:id="rId22"/>
    <p:sldId id="548" r:id="rId23"/>
    <p:sldId id="561" r:id="rId24"/>
    <p:sldId id="557" r:id="rId25"/>
    <p:sldId id="558" r:id="rId26"/>
    <p:sldId id="532" r:id="rId27"/>
    <p:sldId id="533" r:id="rId28"/>
    <p:sldId id="531" r:id="rId29"/>
    <p:sldId id="530" r:id="rId30"/>
    <p:sldId id="534" r:id="rId31"/>
    <p:sldId id="538" r:id="rId32"/>
    <p:sldId id="535" r:id="rId33"/>
    <p:sldId id="536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62" r:id="rId44"/>
    <p:sldId id="565" r:id="rId45"/>
    <p:sldId id="569" r:id="rId46"/>
    <p:sldId id="572" r:id="rId47"/>
    <p:sldId id="571" r:id="rId48"/>
    <p:sldId id="563" r:id="rId49"/>
    <p:sldId id="520" r:id="rId5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00"/>
    <a:srgbClr val="CC0099"/>
    <a:srgbClr val="CC3300"/>
    <a:srgbClr val="0093DD"/>
    <a:srgbClr val="D6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5394" autoAdjust="0"/>
  </p:normalViewPr>
  <p:slideViewPr>
    <p:cSldViewPr>
      <p:cViewPr varScale="1">
        <p:scale>
          <a:sx n="88" d="100"/>
          <a:sy n="88" d="100"/>
        </p:scale>
        <p:origin x="41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06" y="6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3177" tIns="46589" rIns="93177" bIns="46589" numCol="1" anchor="t" anchorCtr="0" compatLnSpc="1"/>
          <a:lstStyle>
            <a:lvl1pPr defTabSz="932180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3177" tIns="46589" rIns="93177" bIns="46589" numCol="1" anchor="t" anchorCtr="0" compatLnSpc="1"/>
          <a:lstStyle>
            <a:lvl1pPr algn="r" defTabSz="932180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C12B9F6-F122-491A-95C6-E018732BC688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3177" tIns="46589" rIns="93177" bIns="46589" numCol="1" anchor="b" anchorCtr="0" compatLnSpc="1"/>
          <a:lstStyle>
            <a:lvl1pPr defTabSz="932180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3177" tIns="46589" rIns="93177" bIns="46589" numCol="1" anchor="b" anchorCtr="0" compatLnSpc="1"/>
          <a:lstStyle>
            <a:lvl1pPr algn="r" defTabSz="932180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74A5A1-6F31-47AA-9657-1BF1CA7CA9CE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3177" tIns="46589" rIns="93177" bIns="46589" numCol="1" anchor="t" anchorCtr="0" compatLnSpc="1"/>
          <a:lstStyle>
            <a:lvl1pPr defTabSz="932180">
              <a:defRPr sz="1200">
                <a:latin typeface="Calibri" panose="020F050202020403020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3177" tIns="46589" rIns="93177" bIns="46589" numCol="1" anchor="t" anchorCtr="0" compatLnSpc="1"/>
          <a:lstStyle>
            <a:lvl1pPr algn="r" defTabSz="932180">
              <a:defRPr sz="1200">
                <a:latin typeface="Calibri" panose="020F050202020403020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73E206-1088-4AFE-A316-394B348E78B4}" type="datetimeFigureOut">
              <a:rPr lang="zh-CN" altLang="en-US"/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3177" tIns="46589" rIns="93177" bIns="46589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3177" tIns="46589" rIns="93177" bIns="46589" numCol="1" anchor="b" anchorCtr="0" compatLnSpc="1"/>
          <a:lstStyle>
            <a:lvl1pPr defTabSz="932180">
              <a:defRPr sz="1200">
                <a:latin typeface="Calibri" panose="020F050202020403020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3177" tIns="46589" rIns="93177" bIns="46589" numCol="1" anchor="b" anchorCtr="0" compatLnSpc="1"/>
          <a:lstStyle>
            <a:lvl1pPr algn="r" defTabSz="932180">
              <a:defRPr sz="1200">
                <a:latin typeface="Calibri" panose="020F050202020403020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FF8422B-51DA-4E7A-B534-C1AEC8577A48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F8422B-51DA-4E7A-B534-C1AEC8577A48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667003"/>
            <a:ext cx="10363200" cy="14700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640831" y="6477000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35777D43-CACF-4401-B051-E29C008E35F5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694534"/>
            <a:ext cx="11089951" cy="56917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 marL="567055" indent="-276225">
              <a:defRPr baseline="0"/>
            </a:lvl2pPr>
            <a:lvl3pPr marL="798830" indent="-231775">
              <a:buFont typeface="Courier New" panose="02070309020205020404" pitchFamily="49" charset="0"/>
              <a:buChar char="o"/>
              <a:defRPr baseline="0"/>
            </a:lvl3pPr>
            <a:lvl4pPr marL="973455" indent="-174625">
              <a:buFont typeface="Arial" panose="020B0604020202020204" pitchFamily="34" charset="0"/>
              <a:buChar char="•"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62000" y="0"/>
            <a:ext cx="11430000" cy="68580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0831" y="6477000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35777D43-CACF-4401-B051-E29C008E35F5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990600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D9FFFB4-400D-1240-AB24-6F86C96D4DF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0831" y="6477000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35777D43-CACF-4401-B051-E29C008E35F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random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hyperlink" Target="https://map-projections.net/imglist.ph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hyperlink" Target="https://epsg.io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hyperlink" Target="https://github.com/hcmgis/QGIS-Training/blob/master/VN2000.dty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hyperlink" Target="https://epsg.io/?q=Vietnam" TargetMode="External"/><Relationship Id="rId2" Type="http://schemas.openxmlformats.org/officeDocument/2006/relationships/hyperlink" Target="https://epsg.io/8901-primem" TargetMode="External"/><Relationship Id="rId1" Type="http://schemas.openxmlformats.org/officeDocument/2006/relationships/hyperlink" Target="https://epsg.io/7030-ellipsoi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063308"/>
            <a:ext cx="9930226" cy="5337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9774" y="-5660"/>
            <a:ext cx="9144000" cy="1524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Unit 3: Coordinate Reference System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196513" y="6400804"/>
            <a:ext cx="457200" cy="365125"/>
          </a:xfrm>
        </p:spPr>
        <p:txBody>
          <a:bodyPr/>
          <a:lstStyle/>
          <a:p>
            <a:pPr>
              <a:defRPr/>
            </a:pPr>
            <a:fld id="{FB455955-1896-4E3D-983F-2AD3FBC1483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Earth is curved and maps are flat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projection uses mathematical formulas to relate spherical coordinates on the globe to flat, planar coordinates.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variety of projections possible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projection will create a different type of distortion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shape, area, distance, or direction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map projection might be used for large-scale data in a limited area, while another is used for a small-scale map of the world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T3_projec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962400"/>
            <a:ext cx="1863892" cy="232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projection: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of mathematical equations that convert coordinates from one system to another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3124200" y="2127603"/>
          <a:ext cx="545623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quation" r:id="rId1" imgW="965200" imgH="368300" progId="Equation.3">
                  <p:embed/>
                </p:oleObj>
              </mc:Choice>
              <mc:Fallback>
                <p:oleObj name="Equation" r:id="rId1" imgW="965200" imgH="368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27603"/>
                        <a:ext cx="545623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035300" y="4459641"/>
            <a:ext cx="5651500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alt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unprojected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projected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angles 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/long)				Cartesian coordinates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Map projections: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1"/>
          <a:stretch>
            <a:fillRect/>
          </a:stretch>
        </p:blipFill>
        <p:spPr>
          <a:xfrm>
            <a:off x="2653064" y="1218963"/>
            <a:ext cx="6885872" cy="5132838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Map projections: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1198538"/>
            <a:ext cx="8697005" cy="501611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565786"/>
            <a:ext cx="3505200" cy="3505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Map projections: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e mercator map projection is one of the most well known cylindrical map projections.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3352767" cy="28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03" y="1319145"/>
            <a:ext cx="4280403" cy="25111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53040" y="3755757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CONIC:</a:t>
            </a:r>
            <a:r>
              <a:rPr lang="en-US" b="1" cap="all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Alber</a:t>
            </a:r>
            <a:r>
              <a:rPr lang="en-US" b="1" cap="all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0484" y="5300654"/>
            <a:ext cx="3808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CYLINDRICAL:</a:t>
            </a:r>
            <a:r>
              <a:rPr lang="en-US" b="1" cap="all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Mercator PROJECTION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53260" y="5257762"/>
            <a:ext cx="374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rgbClr val="FF0000"/>
                </a:solidFill>
                <a:latin typeface="Source Sans Pro" panose="020B0503030403020204" pitchFamily="34" charset="0"/>
              </a:rPr>
              <a:t>Azimuthal: </a:t>
            </a:r>
            <a:r>
              <a:rPr lang="en-US" b="1" cap="all" dirty="0">
                <a:solidFill>
                  <a:srgbClr val="666666"/>
                </a:solidFill>
                <a:latin typeface="Source Sans Pro" panose="020B0503030403020204" pitchFamily="34" charset="0"/>
              </a:rPr>
              <a:t>LAMBERT AZIMUTHAL </a:t>
            </a:r>
            <a:endParaRPr lang="en-US" b="1" cap="all" dirty="0">
              <a:solidFill>
                <a:srgbClr val="666666"/>
              </a:solidFill>
              <a:latin typeface="Source Sans Pro" panose="020B0503030403020204" pitchFamily="34" charset="0"/>
            </a:endParaRPr>
          </a:p>
          <a:p>
            <a:r>
              <a:rPr lang="en-US" b="1" cap="all" dirty="0">
                <a:solidFill>
                  <a:srgbClr val="666666"/>
                </a:solidFill>
                <a:latin typeface="Source Sans Pro" panose="020B0503030403020204" pitchFamily="34" charset="0"/>
              </a:rPr>
              <a:t>EQUAL-AREA PROJECTION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projections: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200 of Map projections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https://map-projections.net/imglist.php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79171"/>
            <a:ext cx="8232436" cy="5072203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projections: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projection preserves a particular relationship or characteristic: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Equal-Area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size of feature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Conformal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shape of feature (UTM)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Equidistant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distance between two features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Direction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compass direction between 2 features (great circle distance)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cannot be at the same time equal-area, conformal and/ or equidistant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projection is to be chosen based on the needs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343400"/>
            <a:ext cx="2971800" cy="1947576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projections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t="1732"/>
          <a:stretch>
            <a:fillRect/>
          </a:stretch>
        </p:blipFill>
        <p:spPr>
          <a:xfrm>
            <a:off x="1547385" y="1532502"/>
            <a:ext cx="9554430" cy="462975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(Universal Transverse Mercator)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projection is an adaptation of the standard Mercator projection which flips the cylinder 90 degrees (transverse).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projection flattens the sphere 60 times by shifting the cylinder central meridian 6° for each zone.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is horrible for small-scale (less-detailed) maps like world atlases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for mapping narrow regions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733800"/>
            <a:ext cx="7162800" cy="2513594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097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Map projection: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divides the earth into 60 zones each 6 degrees of longitude wide. 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Map projection: 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5374"/>
            <a:ext cx="9067800" cy="474042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/>
          <p:cNvSpPr>
            <a:spLocks noGrp="1" noChangeArrowheads="1"/>
          </p:cNvSpPr>
          <p:nvPr>
            <p:ph type="title"/>
          </p:nvPr>
        </p:nvSpPr>
        <p:spPr>
          <a:xfrm>
            <a:off x="0" y="-66261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695744"/>
            <a:ext cx="1112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terms: Geoid, Ellipsoid, Datum, EPSG...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systems: Geographic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Projected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VN-2000 - WGS84 CRS transfer for each province in AutoCAD Civil 3D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6858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Map projection: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system divides the Earth into 60 zones, each 6° of longitude in width. 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square grid is superimposed on each zone. It's aligned so that vertical grid lines are parallel to the center of the zone (called 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meridian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grid zone measures about 20,000km tall and only about 700km wide.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grid coordinates are expressed as a distance in meters to the east, referred to as the "easting", and a distance in meters to the north, referred to as the "northing".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  <a:endParaRPr lang="en-US" altLang="en-US" dirty="0">
              <a:ln>
                <a:noFill/>
              </a:ln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95743"/>
            <a:ext cx="4038600" cy="5601929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658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is a linear value applied to the origin of the x coordinates.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is a linear value applied to the origin of the y coordinates.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and northing values are usually applied to ensure that all x and y values are positive.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86000"/>
            <a:ext cx="3316274" cy="3999781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39"/>
            <a:ext cx="61722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Easting: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(500,000) is given to the central meridian in each zone to prevent the use of negative values.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24600" y="695739"/>
            <a:ext cx="5867400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10,000,000) are added to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 of the Equator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avoid negative values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5994400" cy="44958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6586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factor: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UTM (6 degree zones), the central meridian (CM) has a scale factor of 0.9996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Distance (m) = Map Distance ÷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scale factor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scale factor reduces the overall distortion of the projection in the area of interest.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UTM Projection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3600"/>
            <a:ext cx="6031116" cy="3063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57" y="1981200"/>
            <a:ext cx="4382143" cy="4396823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8"/>
            <a:ext cx="1173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EPSG.io: Coordinate Systems Worldwide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VN-2000: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13" y="1752600"/>
            <a:ext cx="8449654" cy="3429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1035" y="5500248"/>
            <a:ext cx="10820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longlat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=WGS84 +towgs84=-192.873,-39.382,-111.202,-0.00205,-0.0005,0.00335,0.0188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no_defs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695743"/>
            <a:ext cx="7467600" cy="5693931"/>
          </a:xfrm>
          <a:prstGeom prst="rect">
            <a:avLst/>
          </a:prstGeom>
        </p:spPr>
      </p:pic>
      <p:sp>
        <p:nvSpPr>
          <p:cNvPr id="7" name="Title 2"/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  <a:endParaRPr lang="en-US" altLang="en-US" dirty="0">
              <a:ln>
                <a:noFill/>
              </a:ln>
            </a:endParaRPr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686910"/>
            <a:ext cx="8736665" cy="57150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7" name="Title 2"/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  <a:endParaRPr lang="en-US" altLang="en-US" dirty="0">
              <a:ln>
                <a:noFill/>
              </a:ln>
            </a:endParaRP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787125"/>
            <a:ext cx="9793138" cy="5562600"/>
          </a:xfrm>
          <a:prstGeom prst="rect">
            <a:avLst/>
          </a:prstGeom>
        </p:spPr>
      </p:pic>
      <p:sp>
        <p:nvSpPr>
          <p:cNvPr id="7" name="Title 2"/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  <a:endParaRPr lang="en-US" altLang="en-US" dirty="0">
              <a:ln>
                <a:noFill/>
              </a:ln>
            </a:endParaRP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Planning and Analysis Workspace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779195"/>
            <a:ext cx="7620000" cy="5050233"/>
          </a:xfrm>
          <a:prstGeom prst="rect">
            <a:avLst/>
          </a:prstGeom>
        </p:spPr>
      </p:pic>
      <p:sp>
        <p:nvSpPr>
          <p:cNvPr id="10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Map Setup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Create Coordinate System Definition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512" y="1711406"/>
            <a:ext cx="7800975" cy="51625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4440362" cy="3386425"/>
          </a:xfrm>
          <a:prstGeom prst="rect">
            <a:avLst/>
          </a:prstGeom>
        </p:spPr>
      </p:pic>
      <p:sp>
        <p:nvSpPr>
          <p:cNvPr id="33794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399" y="695745"/>
            <a:ext cx="116486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 Surface: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complex to be useful as a reference for measurement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Geoid, Ellipsoid: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of the surface of the earth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2514600"/>
            <a:ext cx="6764313" cy="2570438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1905000"/>
            <a:ext cx="7503851" cy="3508294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Coordinate System with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981200"/>
            <a:ext cx="10210800" cy="37052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95743"/>
            <a:ext cx="5410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Appropriate Name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Appropriate Desc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Author’s name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Unit: Meter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Categories: Vietnam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Add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Geodetic  Select Vietnam 2000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l="31592"/>
          <a:stretch>
            <a:fillRect/>
          </a:stretch>
        </p:blipFill>
        <p:spPr>
          <a:xfrm>
            <a:off x="5638800" y="742123"/>
            <a:ext cx="6324600" cy="6100557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95743"/>
            <a:ext cx="5257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medidian:105 (for Bac Lieu Province)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easting: 500000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reduction: 0.9999 (for Cadastral map with  3 degrees  zone width of)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31796" b="42970"/>
          <a:stretch>
            <a:fillRect/>
          </a:stretch>
        </p:blipFill>
        <p:spPr>
          <a:xfrm>
            <a:off x="5975520" y="1143000"/>
            <a:ext cx="6216480" cy="3975656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95743"/>
            <a:ext cx="5410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Longitude: 102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longitude: 117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Latitude: 0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Latitude: 90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l="32154" b="34444"/>
          <a:stretch>
            <a:fillRect/>
          </a:stretch>
        </p:blipFill>
        <p:spPr>
          <a:xfrm>
            <a:off x="5410200" y="732186"/>
            <a:ext cx="6915370" cy="511058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95743"/>
            <a:ext cx="541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Finish!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32154"/>
          <a:stretch>
            <a:fillRect/>
          </a:stretch>
        </p:blipFill>
        <p:spPr>
          <a:xfrm>
            <a:off x="6324600" y="695743"/>
            <a:ext cx="5410200" cy="609900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95743"/>
            <a:ext cx="541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again in the Library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2" y="1673787"/>
            <a:ext cx="8610600" cy="5184213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95743"/>
            <a:ext cx="11734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Library and Search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BacLieu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2881" y="2227039"/>
            <a:ext cx="7666237" cy="4615637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95743"/>
            <a:ext cx="11734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Library and Search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BacLieu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Duplicate and Edit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2881" y="2227039"/>
            <a:ext cx="7666237" cy="4615637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95743"/>
            <a:ext cx="4114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Central Meridian for each Province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798815"/>
            <a:ext cx="7372190" cy="555247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39" y="3438008"/>
            <a:ext cx="2819400" cy="27543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695744"/>
            <a:ext cx="117348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Geoid: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surface of the earth's gravity field, which is approximately the same as mean sea level.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geoid is a representation of the surface of the earth that it would assume, if the sea covered the earth.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Perpendicular to the direction of gravity pull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mass of the Earth is not uniform + the magnitude of gravity varies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shape of the geoid is irregular.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2"/>
          <p:cNvSpPr txBox="1">
            <a:spLocks noChangeArrowheads="1"/>
          </p:cNvSpPr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695743"/>
            <a:ext cx="4114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Central Meridian for each Province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798815"/>
            <a:ext cx="7372190" cy="555247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85800"/>
            <a:ext cx="115824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Assign CRS for VN-2000 AutoCAD file: 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 Map Setup menu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Assign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1764682"/>
            <a:ext cx="6762659" cy="5093318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85800"/>
            <a:ext cx="1158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result: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Geolocation menu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Choose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Basemap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Done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1778833"/>
            <a:ext cx="8382000" cy="4496594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8580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MicroStation V8i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</a:t>
            </a:r>
            <a:r>
              <a:rPr lang="en-US" altLang="en-US" dirty="0" err="1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Microstation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6192" y="1268175"/>
            <a:ext cx="1119865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VN2000.dty  from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https://github.com/hcmgis/QGIS-Training/blob/master/VN2000.dty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Menu\Workspace\Configuration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Alphabetial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MS_GEOCOORDINATE_USERLIBRARIES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VN2000.dty file path (D:\VN2000.dty)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 MicroStation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505200"/>
            <a:ext cx="5923868" cy="2812659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8580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MicroStation V8i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</a:t>
            </a:r>
            <a:r>
              <a:rPr lang="en-US" altLang="en-US" dirty="0" err="1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Microstation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6192" y="1268175"/>
            <a:ext cx="11198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Tool\Geographic\Select Geographic Coordinate System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library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appropriate VN2000 projection for each province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to KML and open in Google Earth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2619372"/>
            <a:ext cx="5781047" cy="3552828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8580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QGIS: Settings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Custom projection 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QGIS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300" y="1371600"/>
            <a:ext cx="11198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Province: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tmerc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+lat_0=0 +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lon_0=108.5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k=0.9999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+x_0=500000 +y_0=0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=WGS84 +towgs84=-191.9044129,-39.30318279,-111.45032835,-0.00928836, 0.01975479, -0.004274, 0.252906278 +units=m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no_defs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t="60980"/>
          <a:stretch>
            <a:fillRect/>
          </a:stretch>
        </p:blipFill>
        <p:spPr>
          <a:xfrm>
            <a:off x="1670685" y="2590800"/>
            <a:ext cx="8850629" cy="263324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685800"/>
            <a:ext cx="11582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“On the fly” projection: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putting on a pair of glasses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see the map differently, but the data have not changed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/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31380"/>
            <a:ext cx="2971800" cy="3733893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62208"/>
            <a:ext cx="7848600" cy="1211463"/>
          </a:xfrm>
        </p:spPr>
        <p:txBody>
          <a:bodyPr>
            <a:normAutofit fontScale="90000"/>
          </a:bodyPr>
          <a:lstStyle/>
          <a:p>
            <a:r>
              <a:rPr lang="en-US" sz="4400">
                <a:solidFill>
                  <a:srgbClr val="FF0000"/>
                </a:solidFill>
              </a:rPr>
              <a:t>Keep Calm </a:t>
            </a:r>
            <a:r>
              <a:rPr lang="en-US" sz="4400" dirty="0">
                <a:solidFill>
                  <a:srgbClr val="FF0000"/>
                </a:solidFill>
              </a:rPr>
              <a:t>and enjoy Learning!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63351" y="6400803"/>
            <a:ext cx="609600" cy="365125"/>
          </a:xfrm>
        </p:spPr>
        <p:txBody>
          <a:bodyPr/>
          <a:lstStyle/>
          <a:p>
            <a:pPr>
              <a:defRPr/>
            </a:pPr>
            <a:fld id="{FB455955-1896-4E3D-983F-2AD3FBC14837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695741"/>
            <a:ext cx="11658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Ellipsoid (Spheroid):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simplify the Geoid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Three-dimensional shape created from a two-dimensional ellipse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 spheroids or ellipsoids have been devised: Clarke_1866, GRS_1980, WGS_1984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5442"/>
            <a:ext cx="4876800" cy="3796817"/>
          </a:xfrm>
          <a:prstGeom prst="rect">
            <a:avLst/>
          </a:prstGeom>
        </p:spPr>
      </p:pic>
      <p:sp>
        <p:nvSpPr>
          <p:cNvPr id="9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695749"/>
            <a:ext cx="11648661" cy="15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WGS84 Ellipsoid 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Geodetic System 1984):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 is at the Earth’s center of mass (geocentric)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the NAVSTAR GPS satellites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773936"/>
            <a:ext cx="3962400" cy="3962400"/>
          </a:xfrm>
          <a:prstGeom prst="rect">
            <a:avLst/>
          </a:prstGeom>
        </p:spPr>
      </p:pic>
      <p:sp>
        <p:nvSpPr>
          <p:cNvPr id="9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76471" y="2363255"/>
          <a:ext cx="6738730" cy="391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485"/>
                <a:gridCol w="1306044"/>
                <a:gridCol w="3505201"/>
              </a:tblGrid>
              <a:tr h="377386"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Parameter</a:t>
                      </a:r>
                      <a:endParaRPr lang="en-US" sz="1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Notation</a:t>
                      </a:r>
                      <a:endParaRPr lang="en-US" sz="1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</a:tr>
              <a:tr h="377386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Semi-major Axis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6 378 137 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</a:tr>
              <a:tr h="619301"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Semi-minor Axis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≈ 6 356 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752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en-US" sz="1800" kern="120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</a:tr>
              <a:tr h="928951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Flattening Factor of the Earth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1/f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(f = (a-b)/a)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298.257223563</a:t>
                      </a:r>
                      <a:endParaRPr lang="en-US" sz="1800" kern="120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</a:tr>
              <a:tr h="653169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Nominal Mean Angular Velocity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l-GR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ω</a:t>
                      </a:r>
                      <a:endParaRPr lang="el-GR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7292115 10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rad/s 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</a:tr>
              <a:tr h="928951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Geocentric Gravitational Constant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3986004.418 108 m3/s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9843" y="685806"/>
            <a:ext cx="116122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Datum: 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on top of the selected ellipsoid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 series of numbers that define the shape and size of the ellipsoid and it's orientation in space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datum is chosen to give the best possible fit to the true shape of the Earth.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large number of datums in use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31854"/>
            <a:ext cx="7123190" cy="282550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695749"/>
            <a:ext cx="101346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Vietnam 2000 Datum: 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6" y="1371600"/>
            <a:ext cx="54101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Ellipsoid: </a:t>
            </a:r>
            <a:r>
              <a:rPr lang="en-US" dirty="0">
                <a:solidFill>
                  <a:srgbClr val="57648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WGS 84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 meridian: </a:t>
            </a:r>
            <a:r>
              <a:rPr lang="en-US" dirty="0">
                <a:solidFill>
                  <a:srgbClr val="57648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Greenwich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from Greenwich: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OGP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source: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Director of Land Administration.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Revision date: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2011-01-25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Geodetic survey, topographic mapping, engineering survey.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Remarks: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Replaces Hanoi 1972.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of use: </a:t>
            </a:r>
            <a:r>
              <a:rPr lang="en-US" dirty="0">
                <a:solidFill>
                  <a:srgbClr val="57648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Vietnam - onshore.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71" t="4959" r="-971" b="594"/>
          <a:stretch>
            <a:fillRect/>
          </a:stretch>
        </p:blipFill>
        <p:spPr>
          <a:xfrm>
            <a:off x="7010400" y="958535"/>
            <a:ext cx="3924300" cy="4354068"/>
          </a:xfrm>
          <a:prstGeom prst="rect">
            <a:avLst/>
          </a:prstGeom>
        </p:spPr>
      </p:pic>
      <p:sp>
        <p:nvSpPr>
          <p:cNvPr id="9" name="Tit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projections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54077" y="3569730"/>
            <a:ext cx="230028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 dirty="0"/>
          </a:p>
        </p:txBody>
      </p:sp>
      <p:pic>
        <p:nvPicPr>
          <p:cNvPr id="8" name="Picture 4" descr="GCS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5127" y="1127062"/>
            <a:ext cx="2084387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400" y="701839"/>
            <a:ext cx="11648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Systems: Geographic vs. Projected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14400" y="1143627"/>
            <a:ext cx="6629400" cy="396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67055" indent="-27622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20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798830" indent="-2317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Courier New" panose="02070309020205020404" pitchFamily="49" charset="0"/>
              <a:buChar char="o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973455" indent="-17462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Coordinate Systems (GCS)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measured from curved surface of the earth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units latitude and longitude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Degrees-minutes-seconds (DMS)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degrees (DD) or radians (rad)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830" lvl="3" indent="0" fontAlgn="auto">
              <a:lnSpc>
                <a:spcPct val="90000"/>
              </a:lnSpc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 Coordinate Systems (PCS)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surface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can be in meters, feet, inches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Distortions will occur, except for very fine scale maps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2"/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8977</Words>
  <Application>WPS Presentation</Application>
  <PresentationFormat>Widescreen</PresentationFormat>
  <Paragraphs>440</Paragraphs>
  <Slides>47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Arial</vt:lpstr>
      <vt:lpstr>SimSun</vt:lpstr>
      <vt:lpstr>Wingdings</vt:lpstr>
      <vt:lpstr>Arial</vt:lpstr>
      <vt:lpstr>Times New Roman</vt:lpstr>
      <vt:lpstr>Courier New</vt:lpstr>
      <vt:lpstr>Calibri</vt:lpstr>
      <vt:lpstr>Corbel</vt:lpstr>
      <vt:lpstr>Microsoft YaHei</vt:lpstr>
      <vt:lpstr>Arial Unicode MS</vt:lpstr>
      <vt:lpstr>Century Gothic</vt:lpstr>
      <vt:lpstr>MS PGothic</vt:lpstr>
      <vt:lpstr>Source Sans Pro</vt:lpstr>
      <vt:lpstr>Parallax</vt:lpstr>
      <vt:lpstr>Equation.3</vt:lpstr>
      <vt:lpstr>Unit 3: Coordinate Reference System</vt:lpstr>
      <vt:lpstr>Coordinate Reference System</vt:lpstr>
      <vt:lpstr>Coordinate Reference System</vt:lpstr>
      <vt:lpstr>PowerPoint 演示文稿</vt:lpstr>
      <vt:lpstr>Coordinate Reference System</vt:lpstr>
      <vt:lpstr>Coordinate Reference System</vt:lpstr>
      <vt:lpstr>Coordinate Reference System</vt:lpstr>
      <vt:lpstr>Coordinate Reference System</vt:lpstr>
      <vt:lpstr>Coordinate Reference System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UTM Map projection: </vt:lpstr>
      <vt:lpstr>Coordinate Reference System</vt:lpstr>
      <vt:lpstr>Coordinate Reference System</vt:lpstr>
      <vt:lpstr>Coordinate Reference System</vt:lpstr>
      <vt:lpstr>UTM Projection</vt:lpstr>
      <vt:lpstr>Coordinate Reference System</vt:lpstr>
      <vt:lpstr>Coordinate Reference System</vt:lpstr>
      <vt:lpstr>Coordinate Reference System</vt:lpstr>
      <vt:lpstr>Coordinate Reference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Keep Calm and enjoy Learning!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thông tin quản lý</dc:title>
  <dc:creator>Tran Quan</dc:creator>
  <cp:lastModifiedBy>quach</cp:lastModifiedBy>
  <cp:revision>2005</cp:revision>
  <dcterms:created xsi:type="dcterms:W3CDTF">2009-07-24T04:24:00Z</dcterms:created>
  <dcterms:modified xsi:type="dcterms:W3CDTF">2022-04-21T02:12:41Z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FDB654309027406990A9712E62762FA2</vt:lpwstr>
  </property>
  <property fmtid="{D5CDD505-2E9C-101B-9397-08002B2CF9AE}" pid="3" name="KSOProductBuildVer">
    <vt:lpwstr>1033-11.2.0.11074</vt:lpwstr>
  </property>
</Properties>
</file>